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4"/>
  </p:notesMasterIdLst>
  <p:sldIdLst>
    <p:sldId id="256" r:id="rId2"/>
    <p:sldId id="266" r:id="rId3"/>
    <p:sldId id="263" r:id="rId4"/>
    <p:sldId id="276" r:id="rId5"/>
    <p:sldId id="277" r:id="rId6"/>
    <p:sldId id="269" r:id="rId7"/>
    <p:sldId id="270" r:id="rId8"/>
    <p:sldId id="279" r:id="rId9"/>
    <p:sldId id="292" r:id="rId10"/>
    <p:sldId id="258" r:id="rId11"/>
    <p:sldId id="259" r:id="rId12"/>
    <p:sldId id="260" r:id="rId13"/>
    <p:sldId id="293" r:id="rId14"/>
    <p:sldId id="261" r:id="rId15"/>
    <p:sldId id="280" r:id="rId16"/>
    <p:sldId id="281" r:id="rId17"/>
    <p:sldId id="282" r:id="rId18"/>
    <p:sldId id="294" r:id="rId19"/>
    <p:sldId id="283" r:id="rId20"/>
    <p:sldId id="284" r:id="rId21"/>
    <p:sldId id="295" r:id="rId22"/>
    <p:sldId id="287" r:id="rId23"/>
    <p:sldId id="288" r:id="rId24"/>
    <p:sldId id="289" r:id="rId25"/>
    <p:sldId id="296" r:id="rId26"/>
    <p:sldId id="290" r:id="rId27"/>
    <p:sldId id="291" r:id="rId28"/>
    <p:sldId id="297" r:id="rId29"/>
    <p:sldId id="271" r:id="rId30"/>
    <p:sldId id="272" r:id="rId31"/>
    <p:sldId id="273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37" autoAdjust="0"/>
  </p:normalViewPr>
  <p:slideViewPr>
    <p:cSldViewPr>
      <p:cViewPr>
        <p:scale>
          <a:sx n="100" d="100"/>
          <a:sy n="100" d="100"/>
        </p:scale>
        <p:origin x="-29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1C5BD-096F-43E3-A2CF-BF78D9C1F6A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FA984C-CC40-4A52-A974-183300AC48DC}">
      <dgm:prSet phldrT="[Text]" custT="1"/>
      <dgm:spPr/>
      <dgm:t>
        <a:bodyPr/>
        <a:lstStyle/>
        <a:p>
          <a:r>
            <a:rPr lang="en-US" sz="2400" dirty="0" smtClean="0"/>
            <a:t>PCR</a:t>
          </a:r>
          <a:endParaRPr lang="en-US" sz="2400" dirty="0"/>
        </a:p>
      </dgm:t>
    </dgm:pt>
    <dgm:pt modelId="{BFEA6131-8C4B-44E2-8D19-8A2078F171CC}" type="parTrans" cxnId="{0EBADAFB-4C6C-4EFD-A79C-45D7B635291B}">
      <dgm:prSet/>
      <dgm:spPr/>
      <dgm:t>
        <a:bodyPr/>
        <a:lstStyle/>
        <a:p>
          <a:endParaRPr lang="en-US"/>
        </a:p>
      </dgm:t>
    </dgm:pt>
    <dgm:pt modelId="{C19176B1-42FA-443D-8AB3-39DA14C5D750}" type="sibTrans" cxnId="{0EBADAFB-4C6C-4EFD-A79C-45D7B635291B}">
      <dgm:prSet/>
      <dgm:spPr/>
      <dgm:t>
        <a:bodyPr/>
        <a:lstStyle/>
        <a:p>
          <a:endParaRPr lang="en-US"/>
        </a:p>
      </dgm:t>
    </dgm:pt>
    <dgm:pt modelId="{FC9AAE61-87B8-4F0E-BE7A-29C4A7A4A115}">
      <dgm:prSet phldrT="[Text]" custT="1"/>
      <dgm:spPr/>
      <dgm:t>
        <a:bodyPr/>
        <a:lstStyle/>
        <a:p>
          <a:r>
            <a:rPr lang="en-US" sz="2400" dirty="0" smtClean="0"/>
            <a:t>amplification and sequencing of Pax2 exons in parental and Opdc mutants in C57 and C3H</a:t>
          </a:r>
          <a:endParaRPr lang="en-US" sz="2400" dirty="0"/>
        </a:p>
      </dgm:t>
    </dgm:pt>
    <dgm:pt modelId="{66F98D28-8491-4972-BB6E-B0173536AD8F}" type="parTrans" cxnId="{9ADAE1D6-2F9C-42AD-BA4F-7BAE1C94CD97}">
      <dgm:prSet/>
      <dgm:spPr/>
      <dgm:t>
        <a:bodyPr/>
        <a:lstStyle/>
        <a:p>
          <a:endParaRPr lang="en-US"/>
        </a:p>
      </dgm:t>
    </dgm:pt>
    <dgm:pt modelId="{1D661C09-96A5-4E22-A598-27BECB93B65F}" type="sibTrans" cxnId="{9ADAE1D6-2F9C-42AD-BA4F-7BAE1C94CD97}">
      <dgm:prSet/>
      <dgm:spPr/>
      <dgm:t>
        <a:bodyPr/>
        <a:lstStyle/>
        <a:p>
          <a:endParaRPr lang="en-US"/>
        </a:p>
      </dgm:t>
    </dgm:pt>
    <dgm:pt modelId="{5ED1ACBD-6D19-41B8-BABA-A069CAD06822}">
      <dgm:prSet phldrT="[Text]" custT="1"/>
      <dgm:spPr/>
      <dgm:t>
        <a:bodyPr/>
        <a:lstStyle/>
        <a:p>
          <a:r>
            <a:rPr lang="en-US" sz="2400" dirty="0" smtClean="0"/>
            <a:t>Crossing</a:t>
          </a:r>
          <a:endParaRPr lang="en-US" sz="2400" dirty="0"/>
        </a:p>
      </dgm:t>
    </dgm:pt>
    <dgm:pt modelId="{6310967A-05A5-41D5-9C26-EBBEFF419FFF}" type="parTrans" cxnId="{9235F13E-1593-458E-B112-2B2FDD55450F}">
      <dgm:prSet/>
      <dgm:spPr/>
      <dgm:t>
        <a:bodyPr/>
        <a:lstStyle/>
        <a:p>
          <a:endParaRPr lang="en-US"/>
        </a:p>
      </dgm:t>
    </dgm:pt>
    <dgm:pt modelId="{C8544149-0614-4A80-B788-5B4F7C3741DF}" type="sibTrans" cxnId="{9235F13E-1593-458E-B112-2B2FDD55450F}">
      <dgm:prSet/>
      <dgm:spPr/>
      <dgm:t>
        <a:bodyPr/>
        <a:lstStyle/>
        <a:p>
          <a:endParaRPr lang="en-US"/>
        </a:p>
      </dgm:t>
    </dgm:pt>
    <dgm:pt modelId="{22DC1E85-77A6-4AB0-A9D9-1EF6524D8514}">
      <dgm:prSet phldrT="[Text]" custT="1"/>
      <dgm:spPr/>
      <dgm:t>
        <a:bodyPr/>
        <a:lstStyle/>
        <a:p>
          <a:r>
            <a:rPr lang="en-US" sz="2400" dirty="0" smtClean="0"/>
            <a:t>Crossing Opdc to C57 and C3H</a:t>
          </a:r>
          <a:endParaRPr lang="en-US" sz="2400" dirty="0"/>
        </a:p>
      </dgm:t>
    </dgm:pt>
    <dgm:pt modelId="{B725E971-DA59-40D8-AEA1-DACEDD84BE5A}" type="parTrans" cxnId="{26C04A08-417D-4B1E-8439-DCCBE6E79EA3}">
      <dgm:prSet/>
      <dgm:spPr/>
      <dgm:t>
        <a:bodyPr/>
        <a:lstStyle/>
        <a:p>
          <a:endParaRPr lang="en-US"/>
        </a:p>
      </dgm:t>
    </dgm:pt>
    <dgm:pt modelId="{CE58D273-B22F-4B6E-8C63-18F24AE7DA89}" type="sibTrans" cxnId="{26C04A08-417D-4B1E-8439-DCCBE6E79EA3}">
      <dgm:prSet/>
      <dgm:spPr/>
      <dgm:t>
        <a:bodyPr/>
        <a:lstStyle/>
        <a:p>
          <a:endParaRPr lang="en-US"/>
        </a:p>
      </dgm:t>
    </dgm:pt>
    <dgm:pt modelId="{870C813E-81EB-432A-AA48-0E4D9B57DBD7}">
      <dgm:prSet phldrT="[Text]" custT="1"/>
      <dgm:spPr/>
      <dgm:t>
        <a:bodyPr/>
        <a:lstStyle/>
        <a:p>
          <a:r>
            <a:rPr lang="en-US" sz="2000" dirty="0" smtClean="0"/>
            <a:t>Phenotype</a:t>
          </a:r>
          <a:endParaRPr lang="en-US" sz="2000" dirty="0"/>
        </a:p>
      </dgm:t>
    </dgm:pt>
    <dgm:pt modelId="{BB47F383-2A0A-4D0C-B604-26E14C22777D}" type="parTrans" cxnId="{CAA69B92-E99C-446C-BB3A-1AA24BC7E0BD}">
      <dgm:prSet/>
      <dgm:spPr/>
      <dgm:t>
        <a:bodyPr/>
        <a:lstStyle/>
        <a:p>
          <a:endParaRPr lang="en-US"/>
        </a:p>
      </dgm:t>
    </dgm:pt>
    <dgm:pt modelId="{3FDFECD1-508C-47B0-8303-2D1039A02108}" type="sibTrans" cxnId="{CAA69B92-E99C-446C-BB3A-1AA24BC7E0BD}">
      <dgm:prSet/>
      <dgm:spPr/>
      <dgm:t>
        <a:bodyPr/>
        <a:lstStyle/>
        <a:p>
          <a:endParaRPr lang="en-US"/>
        </a:p>
      </dgm:t>
    </dgm:pt>
    <dgm:pt modelId="{70ED262F-9772-45B1-B747-A1D3CFD82D50}">
      <dgm:prSet phldrT="[Text]" custT="1"/>
      <dgm:spPr/>
      <dgm:t>
        <a:bodyPr/>
        <a:lstStyle/>
        <a:p>
          <a:r>
            <a:rPr lang="en-US" sz="2400" dirty="0" smtClean="0"/>
            <a:t>Crossing Pax2 Opdc/+, recovery and analysis of offspring recovered</a:t>
          </a:r>
          <a:endParaRPr lang="en-US" sz="2400" dirty="0"/>
        </a:p>
      </dgm:t>
    </dgm:pt>
    <dgm:pt modelId="{11E6DD2A-8779-449F-A321-240FA0BF6D34}" type="parTrans" cxnId="{30C01AC0-79C2-4FE0-8B88-3E8806AAB7DD}">
      <dgm:prSet/>
      <dgm:spPr/>
      <dgm:t>
        <a:bodyPr/>
        <a:lstStyle/>
        <a:p>
          <a:endParaRPr lang="en-US"/>
        </a:p>
      </dgm:t>
    </dgm:pt>
    <dgm:pt modelId="{2A6366A7-7863-4849-AC7E-8BFD41E7DB0A}" type="sibTrans" cxnId="{30C01AC0-79C2-4FE0-8B88-3E8806AAB7DD}">
      <dgm:prSet/>
      <dgm:spPr/>
      <dgm:t>
        <a:bodyPr/>
        <a:lstStyle/>
        <a:p>
          <a:endParaRPr lang="en-US"/>
        </a:p>
      </dgm:t>
    </dgm:pt>
    <dgm:pt modelId="{1144F1D9-038B-4882-882D-53E5A50D436B}">
      <dgm:prSet phldrT="[Text]" custT="1"/>
      <dgm:spPr/>
      <dgm:t>
        <a:bodyPr/>
        <a:lstStyle/>
        <a:p>
          <a:r>
            <a:rPr lang="en-US" sz="2400" dirty="0" smtClean="0"/>
            <a:t>Mutation effect on kidneys examined </a:t>
          </a:r>
          <a:endParaRPr lang="en-US" sz="2400" dirty="0"/>
        </a:p>
      </dgm:t>
    </dgm:pt>
    <dgm:pt modelId="{F187AF21-06B8-4151-8FD0-8E3CDE8516E4}" type="parTrans" cxnId="{3235E4F9-FB04-4D08-B043-CBDA6ABE3333}">
      <dgm:prSet/>
      <dgm:spPr/>
      <dgm:t>
        <a:bodyPr/>
        <a:lstStyle/>
        <a:p>
          <a:endParaRPr lang="en-US"/>
        </a:p>
      </dgm:t>
    </dgm:pt>
    <dgm:pt modelId="{559EE904-E468-46AA-8042-C589A389CD93}" type="sibTrans" cxnId="{3235E4F9-FB04-4D08-B043-CBDA6ABE3333}">
      <dgm:prSet/>
      <dgm:spPr/>
      <dgm:t>
        <a:bodyPr/>
        <a:lstStyle/>
        <a:p>
          <a:endParaRPr lang="en-US"/>
        </a:p>
      </dgm:t>
    </dgm:pt>
    <dgm:pt modelId="{553F3F97-30AA-4591-8363-39AA9FFD5AAB}" type="pres">
      <dgm:prSet presAssocID="{1031C5BD-096F-43E3-A2CF-BF78D9C1F6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0A9B7-E2E4-449B-AC8D-D93A7E416A41}" type="pres">
      <dgm:prSet presAssocID="{3BFA984C-CC40-4A52-A974-183300AC48DC}" presName="composite" presStyleCnt="0"/>
      <dgm:spPr/>
    </dgm:pt>
    <dgm:pt modelId="{9FA89C33-753A-4AAD-8650-33C4791931A9}" type="pres">
      <dgm:prSet presAssocID="{3BFA984C-CC40-4A52-A974-183300AC48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A90A7-511D-42D0-984B-988E8C1F9AE6}" type="pres">
      <dgm:prSet presAssocID="{3BFA984C-CC40-4A52-A974-183300AC48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A3FD8-088C-449F-8A61-5135A974E3C0}" type="pres">
      <dgm:prSet presAssocID="{C19176B1-42FA-443D-8AB3-39DA14C5D750}" presName="sp" presStyleCnt="0"/>
      <dgm:spPr/>
    </dgm:pt>
    <dgm:pt modelId="{70D4B608-0E57-480E-ACC8-AA4157272765}" type="pres">
      <dgm:prSet presAssocID="{5ED1ACBD-6D19-41B8-BABA-A069CAD06822}" presName="composite" presStyleCnt="0"/>
      <dgm:spPr/>
    </dgm:pt>
    <dgm:pt modelId="{92D8BD50-47BF-4BA6-B155-47424DAC9679}" type="pres">
      <dgm:prSet presAssocID="{5ED1ACBD-6D19-41B8-BABA-A069CAD06822}" presName="parentText" presStyleLbl="alignNode1" presStyleIdx="1" presStyleCnt="3" custLinFactNeighborY="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62551-B3EC-4184-AA90-127367B164B8}" type="pres">
      <dgm:prSet presAssocID="{5ED1ACBD-6D19-41B8-BABA-A069CAD0682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D7025-5CB9-49DD-BC8A-42FBB07B6C47}" type="pres">
      <dgm:prSet presAssocID="{C8544149-0614-4A80-B788-5B4F7C3741DF}" presName="sp" presStyleCnt="0"/>
      <dgm:spPr/>
    </dgm:pt>
    <dgm:pt modelId="{86668924-C3EA-4166-9924-B23ED4EDCD6C}" type="pres">
      <dgm:prSet presAssocID="{870C813E-81EB-432A-AA48-0E4D9B57DBD7}" presName="composite" presStyleCnt="0"/>
      <dgm:spPr/>
    </dgm:pt>
    <dgm:pt modelId="{9FEA2266-64A9-47F8-ACC3-6D86C313B704}" type="pres">
      <dgm:prSet presAssocID="{870C813E-81EB-432A-AA48-0E4D9B57DB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290EE-AB07-4398-ABA9-4518F85D5E8E}" type="pres">
      <dgm:prSet presAssocID="{870C813E-81EB-432A-AA48-0E4D9B57DBD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35F13E-1593-458E-B112-2B2FDD55450F}" srcId="{1031C5BD-096F-43E3-A2CF-BF78D9C1F6A8}" destId="{5ED1ACBD-6D19-41B8-BABA-A069CAD06822}" srcOrd="1" destOrd="0" parTransId="{6310967A-05A5-41D5-9C26-EBBEFF419FFF}" sibTransId="{C8544149-0614-4A80-B788-5B4F7C3741DF}"/>
    <dgm:cxn modelId="{2265A16A-2BC4-4904-A2F5-9B4AE4C18651}" type="presOf" srcId="{70ED262F-9772-45B1-B747-A1D3CFD82D50}" destId="{608290EE-AB07-4398-ABA9-4518F85D5E8E}" srcOrd="0" destOrd="0" presId="urn:microsoft.com/office/officeart/2005/8/layout/chevron2"/>
    <dgm:cxn modelId="{CAA69B92-E99C-446C-BB3A-1AA24BC7E0BD}" srcId="{1031C5BD-096F-43E3-A2CF-BF78D9C1F6A8}" destId="{870C813E-81EB-432A-AA48-0E4D9B57DBD7}" srcOrd="2" destOrd="0" parTransId="{BB47F383-2A0A-4D0C-B604-26E14C22777D}" sibTransId="{3FDFECD1-508C-47B0-8303-2D1039A02108}"/>
    <dgm:cxn modelId="{9F6E3D8C-CF1D-413F-9E15-F5FA56D199EC}" type="presOf" srcId="{1031C5BD-096F-43E3-A2CF-BF78D9C1F6A8}" destId="{553F3F97-30AA-4591-8363-39AA9FFD5AAB}" srcOrd="0" destOrd="0" presId="urn:microsoft.com/office/officeart/2005/8/layout/chevron2"/>
    <dgm:cxn modelId="{9ADAE1D6-2F9C-42AD-BA4F-7BAE1C94CD97}" srcId="{3BFA984C-CC40-4A52-A974-183300AC48DC}" destId="{FC9AAE61-87B8-4F0E-BE7A-29C4A7A4A115}" srcOrd="0" destOrd="0" parTransId="{66F98D28-8491-4972-BB6E-B0173536AD8F}" sibTransId="{1D661C09-96A5-4E22-A598-27BECB93B65F}"/>
    <dgm:cxn modelId="{30C01AC0-79C2-4FE0-8B88-3E8806AAB7DD}" srcId="{870C813E-81EB-432A-AA48-0E4D9B57DBD7}" destId="{70ED262F-9772-45B1-B747-A1D3CFD82D50}" srcOrd="0" destOrd="0" parTransId="{11E6DD2A-8779-449F-A321-240FA0BF6D34}" sibTransId="{2A6366A7-7863-4849-AC7E-8BFD41E7DB0A}"/>
    <dgm:cxn modelId="{6FB194BC-C225-4921-A705-DB9F7D4C705D}" type="presOf" srcId="{5ED1ACBD-6D19-41B8-BABA-A069CAD06822}" destId="{92D8BD50-47BF-4BA6-B155-47424DAC9679}" srcOrd="0" destOrd="0" presId="urn:microsoft.com/office/officeart/2005/8/layout/chevron2"/>
    <dgm:cxn modelId="{0EBADAFB-4C6C-4EFD-A79C-45D7B635291B}" srcId="{1031C5BD-096F-43E3-A2CF-BF78D9C1F6A8}" destId="{3BFA984C-CC40-4A52-A974-183300AC48DC}" srcOrd="0" destOrd="0" parTransId="{BFEA6131-8C4B-44E2-8D19-8A2078F171CC}" sibTransId="{C19176B1-42FA-443D-8AB3-39DA14C5D750}"/>
    <dgm:cxn modelId="{26C04A08-417D-4B1E-8439-DCCBE6E79EA3}" srcId="{5ED1ACBD-6D19-41B8-BABA-A069CAD06822}" destId="{22DC1E85-77A6-4AB0-A9D9-1EF6524D8514}" srcOrd="0" destOrd="0" parTransId="{B725E971-DA59-40D8-AEA1-DACEDD84BE5A}" sibTransId="{CE58D273-B22F-4B6E-8C63-18F24AE7DA89}"/>
    <dgm:cxn modelId="{63707201-3C35-4A12-99C2-595012811C66}" type="presOf" srcId="{1144F1D9-038B-4882-882D-53E5A50D436B}" destId="{C7C62551-B3EC-4184-AA90-127367B164B8}" srcOrd="0" destOrd="1" presId="urn:microsoft.com/office/officeart/2005/8/layout/chevron2"/>
    <dgm:cxn modelId="{7541670E-CC3D-45CF-9936-2B0243B12EF6}" type="presOf" srcId="{22DC1E85-77A6-4AB0-A9D9-1EF6524D8514}" destId="{C7C62551-B3EC-4184-AA90-127367B164B8}" srcOrd="0" destOrd="0" presId="urn:microsoft.com/office/officeart/2005/8/layout/chevron2"/>
    <dgm:cxn modelId="{3235E4F9-FB04-4D08-B043-CBDA6ABE3333}" srcId="{5ED1ACBD-6D19-41B8-BABA-A069CAD06822}" destId="{1144F1D9-038B-4882-882D-53E5A50D436B}" srcOrd="1" destOrd="0" parTransId="{F187AF21-06B8-4151-8FD0-8E3CDE8516E4}" sibTransId="{559EE904-E468-46AA-8042-C589A389CD93}"/>
    <dgm:cxn modelId="{2D9E58C8-3E26-4065-807F-43DE3CA9D130}" type="presOf" srcId="{FC9AAE61-87B8-4F0E-BE7A-29C4A7A4A115}" destId="{C9CA90A7-511D-42D0-984B-988E8C1F9AE6}" srcOrd="0" destOrd="0" presId="urn:microsoft.com/office/officeart/2005/8/layout/chevron2"/>
    <dgm:cxn modelId="{9A4C0B2E-7692-4639-9EC9-BC8E9EEF7831}" type="presOf" srcId="{3BFA984C-CC40-4A52-A974-183300AC48DC}" destId="{9FA89C33-753A-4AAD-8650-33C4791931A9}" srcOrd="0" destOrd="0" presId="urn:microsoft.com/office/officeart/2005/8/layout/chevron2"/>
    <dgm:cxn modelId="{498D4A51-E228-462B-8CC5-DC2ADED44D86}" type="presOf" srcId="{870C813E-81EB-432A-AA48-0E4D9B57DBD7}" destId="{9FEA2266-64A9-47F8-ACC3-6D86C313B704}" srcOrd="0" destOrd="0" presId="urn:microsoft.com/office/officeart/2005/8/layout/chevron2"/>
    <dgm:cxn modelId="{8939B159-CDA8-4BD1-A3D8-E3CF98F79059}" type="presParOf" srcId="{553F3F97-30AA-4591-8363-39AA9FFD5AAB}" destId="{DF30A9B7-E2E4-449B-AC8D-D93A7E416A41}" srcOrd="0" destOrd="0" presId="urn:microsoft.com/office/officeart/2005/8/layout/chevron2"/>
    <dgm:cxn modelId="{B8A6B743-2601-4A0D-9880-9985F9FB332B}" type="presParOf" srcId="{DF30A9B7-E2E4-449B-AC8D-D93A7E416A41}" destId="{9FA89C33-753A-4AAD-8650-33C4791931A9}" srcOrd="0" destOrd="0" presId="urn:microsoft.com/office/officeart/2005/8/layout/chevron2"/>
    <dgm:cxn modelId="{20517A62-DC54-4E9B-83F8-6D2E7D4431D9}" type="presParOf" srcId="{DF30A9B7-E2E4-449B-AC8D-D93A7E416A41}" destId="{C9CA90A7-511D-42D0-984B-988E8C1F9AE6}" srcOrd="1" destOrd="0" presId="urn:microsoft.com/office/officeart/2005/8/layout/chevron2"/>
    <dgm:cxn modelId="{F315DE8E-91F2-44EA-803E-04C7FB4D6F66}" type="presParOf" srcId="{553F3F97-30AA-4591-8363-39AA9FFD5AAB}" destId="{71CA3FD8-088C-449F-8A61-5135A974E3C0}" srcOrd="1" destOrd="0" presId="urn:microsoft.com/office/officeart/2005/8/layout/chevron2"/>
    <dgm:cxn modelId="{C120EA96-9765-452B-A90F-6B22A05A8921}" type="presParOf" srcId="{553F3F97-30AA-4591-8363-39AA9FFD5AAB}" destId="{70D4B608-0E57-480E-ACC8-AA4157272765}" srcOrd="2" destOrd="0" presId="urn:microsoft.com/office/officeart/2005/8/layout/chevron2"/>
    <dgm:cxn modelId="{00E8B2EA-D141-47F1-AD8A-AE01AF6929E0}" type="presParOf" srcId="{70D4B608-0E57-480E-ACC8-AA4157272765}" destId="{92D8BD50-47BF-4BA6-B155-47424DAC9679}" srcOrd="0" destOrd="0" presId="urn:microsoft.com/office/officeart/2005/8/layout/chevron2"/>
    <dgm:cxn modelId="{1CB6A519-E3D3-4ACE-A0A0-4A1EFCB87D89}" type="presParOf" srcId="{70D4B608-0E57-480E-ACC8-AA4157272765}" destId="{C7C62551-B3EC-4184-AA90-127367B164B8}" srcOrd="1" destOrd="0" presId="urn:microsoft.com/office/officeart/2005/8/layout/chevron2"/>
    <dgm:cxn modelId="{8F405A5D-9F69-434C-8F5E-2D187D52C0E1}" type="presParOf" srcId="{553F3F97-30AA-4591-8363-39AA9FFD5AAB}" destId="{B30D7025-5CB9-49DD-BC8A-42FBB07B6C47}" srcOrd="3" destOrd="0" presId="urn:microsoft.com/office/officeart/2005/8/layout/chevron2"/>
    <dgm:cxn modelId="{576D460B-0BBF-4F4C-984A-983E53D12B73}" type="presParOf" srcId="{553F3F97-30AA-4591-8363-39AA9FFD5AAB}" destId="{86668924-C3EA-4166-9924-B23ED4EDCD6C}" srcOrd="4" destOrd="0" presId="urn:microsoft.com/office/officeart/2005/8/layout/chevron2"/>
    <dgm:cxn modelId="{8399BA70-2FBC-4B41-BB48-F5C25DB3C6A7}" type="presParOf" srcId="{86668924-C3EA-4166-9924-B23ED4EDCD6C}" destId="{9FEA2266-64A9-47F8-ACC3-6D86C313B704}" srcOrd="0" destOrd="0" presId="urn:microsoft.com/office/officeart/2005/8/layout/chevron2"/>
    <dgm:cxn modelId="{B255342B-1951-4A86-815A-3D565205E421}" type="presParOf" srcId="{86668924-C3EA-4166-9924-B23ED4EDCD6C}" destId="{608290EE-AB07-4398-ABA9-4518F85D5E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2F6F0-C4CE-46F6-A8D6-80E9A2723CF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8BA539-722A-41E7-9277-3253CAB48F82}">
      <dgm:prSet phldrT="[Text]" custT="1"/>
      <dgm:spPr/>
      <dgm:t>
        <a:bodyPr/>
        <a:lstStyle/>
        <a:p>
          <a:r>
            <a:rPr lang="en-US" sz="2400" dirty="0" smtClean="0"/>
            <a:t>Binding</a:t>
          </a:r>
          <a:endParaRPr lang="en-US" sz="2400" dirty="0"/>
        </a:p>
      </dgm:t>
    </dgm:pt>
    <dgm:pt modelId="{5C3ED6E2-B653-437E-A26E-CCF5D0151728}" type="parTrans" cxnId="{C49A1119-ED99-47E2-82B6-D79C168D0209}">
      <dgm:prSet/>
      <dgm:spPr/>
      <dgm:t>
        <a:bodyPr/>
        <a:lstStyle/>
        <a:p>
          <a:endParaRPr lang="en-US"/>
        </a:p>
      </dgm:t>
    </dgm:pt>
    <dgm:pt modelId="{AD670C10-54CC-4DE2-9367-69D2F4F9D959}" type="sibTrans" cxnId="{C49A1119-ED99-47E2-82B6-D79C168D0209}">
      <dgm:prSet/>
      <dgm:spPr/>
      <dgm:t>
        <a:bodyPr/>
        <a:lstStyle/>
        <a:p>
          <a:endParaRPr lang="en-US"/>
        </a:p>
      </dgm:t>
    </dgm:pt>
    <dgm:pt modelId="{17B87C2A-DBA6-4C89-9265-6BE65495659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Pax2 Opdc/+ binding properties on different DNA sites using bandshift analysis</a:t>
          </a:r>
          <a:endParaRPr lang="en-US" sz="2400" dirty="0">
            <a:solidFill>
              <a:schemeClr val="bg1"/>
            </a:solidFill>
          </a:endParaRPr>
        </a:p>
      </dgm:t>
    </dgm:pt>
    <dgm:pt modelId="{3A401642-17F1-4EC2-A6F8-D47576EA2C13}" type="parTrans" cxnId="{A02EB1D3-7BCE-4661-BAA3-40936B83BB1C}">
      <dgm:prSet/>
      <dgm:spPr/>
      <dgm:t>
        <a:bodyPr/>
        <a:lstStyle/>
        <a:p>
          <a:endParaRPr lang="en-US"/>
        </a:p>
      </dgm:t>
    </dgm:pt>
    <dgm:pt modelId="{06B94172-CE0F-46A9-98AE-FDE333F94161}" type="sibTrans" cxnId="{A02EB1D3-7BCE-4661-BAA3-40936B83BB1C}">
      <dgm:prSet/>
      <dgm:spPr/>
      <dgm:t>
        <a:bodyPr/>
        <a:lstStyle/>
        <a:p>
          <a:endParaRPr lang="en-US"/>
        </a:p>
      </dgm:t>
    </dgm:pt>
    <dgm:pt modelId="{E9BF00D2-FB6A-42E0-B0F3-6D93E9C1E264}">
      <dgm:prSet phldrT="[Text]" custT="1"/>
      <dgm:spPr/>
      <dgm:t>
        <a:bodyPr/>
        <a:lstStyle/>
        <a:p>
          <a:r>
            <a:rPr lang="en-US" sz="2400" dirty="0" smtClean="0"/>
            <a:t>Activation</a:t>
          </a:r>
          <a:endParaRPr lang="en-US" sz="2400" dirty="0"/>
        </a:p>
      </dgm:t>
    </dgm:pt>
    <dgm:pt modelId="{EB7687AB-FC9D-4025-AAD4-50A1A8E2B96E}" type="parTrans" cxnId="{7C25A040-4BF8-4319-A81C-5E335B0949AE}">
      <dgm:prSet/>
      <dgm:spPr/>
      <dgm:t>
        <a:bodyPr/>
        <a:lstStyle/>
        <a:p>
          <a:endParaRPr lang="en-US"/>
        </a:p>
      </dgm:t>
    </dgm:pt>
    <dgm:pt modelId="{59DFB247-947C-4948-829C-5134C2CBF420}" type="sibTrans" cxnId="{7C25A040-4BF8-4319-A81C-5E335B0949AE}">
      <dgm:prSet/>
      <dgm:spPr/>
      <dgm:t>
        <a:bodyPr/>
        <a:lstStyle/>
        <a:p>
          <a:endParaRPr lang="en-US"/>
        </a:p>
      </dgm:t>
    </dgm:pt>
    <dgm:pt modelId="{EE10CEF6-4F21-4337-A179-01257B478A9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NIH3 cells transfected with CMV-Pax2a/b with Opdc mutation </a:t>
          </a:r>
          <a:endParaRPr lang="en-US" sz="2400" dirty="0">
            <a:solidFill>
              <a:schemeClr val="bg1"/>
            </a:solidFill>
          </a:endParaRPr>
        </a:p>
      </dgm:t>
    </dgm:pt>
    <dgm:pt modelId="{3962335F-5D3E-40F8-877A-AE8C77103C83}" type="parTrans" cxnId="{D3164B5C-9C46-44FE-9A27-906CD46A502D}">
      <dgm:prSet/>
      <dgm:spPr/>
      <dgm:t>
        <a:bodyPr/>
        <a:lstStyle/>
        <a:p>
          <a:endParaRPr lang="en-US"/>
        </a:p>
      </dgm:t>
    </dgm:pt>
    <dgm:pt modelId="{CB6006B7-54C7-4B1F-8E4D-4F8DB62BD8ED}" type="sibTrans" cxnId="{D3164B5C-9C46-44FE-9A27-906CD46A502D}">
      <dgm:prSet/>
      <dgm:spPr/>
      <dgm:t>
        <a:bodyPr/>
        <a:lstStyle/>
        <a:p>
          <a:endParaRPr lang="en-US"/>
        </a:p>
      </dgm:t>
    </dgm:pt>
    <dgm:pt modelId="{2071EF7A-DC4F-40FA-A414-EF74AE4F84C2}">
      <dgm:prSet phldrT="[Text]" custT="1"/>
      <dgm:spPr/>
      <dgm:t>
        <a:bodyPr/>
        <a:lstStyle/>
        <a:p>
          <a:r>
            <a:rPr lang="en-US" sz="2000" dirty="0" smtClean="0"/>
            <a:t>Transcript</a:t>
          </a:r>
          <a:endParaRPr lang="en-US" sz="2000" dirty="0"/>
        </a:p>
      </dgm:t>
    </dgm:pt>
    <dgm:pt modelId="{AAAD5955-C45A-4B61-B679-26C43394685A}" type="parTrans" cxnId="{C1A81F22-4BE8-4508-97B3-5BC2060C6CFA}">
      <dgm:prSet/>
      <dgm:spPr/>
      <dgm:t>
        <a:bodyPr/>
        <a:lstStyle/>
        <a:p>
          <a:endParaRPr lang="en-US"/>
        </a:p>
      </dgm:t>
    </dgm:pt>
    <dgm:pt modelId="{3F19F918-8EBD-488D-9D2F-E58C6AA8954F}" type="sibTrans" cxnId="{C1A81F22-4BE8-4508-97B3-5BC2060C6CFA}">
      <dgm:prSet/>
      <dgm:spPr/>
      <dgm:t>
        <a:bodyPr/>
        <a:lstStyle/>
        <a:p>
          <a:endParaRPr lang="en-US"/>
        </a:p>
      </dgm:t>
    </dgm:pt>
    <dgm:pt modelId="{FAF5D37D-5DB8-46DE-BACC-41C1FC5171C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Transcription levels of pax2 target genes analyzed by RT-PCR</a:t>
          </a:r>
          <a:endParaRPr lang="en-US" sz="2400" dirty="0">
            <a:solidFill>
              <a:schemeClr val="bg1"/>
            </a:solidFill>
          </a:endParaRPr>
        </a:p>
      </dgm:t>
    </dgm:pt>
    <dgm:pt modelId="{EFEE9D79-3F6B-4C63-83D1-6AB02C8F93E3}" type="parTrans" cxnId="{5ADBB815-80C2-4B68-B857-71D041B8E5C5}">
      <dgm:prSet/>
      <dgm:spPr/>
      <dgm:t>
        <a:bodyPr/>
        <a:lstStyle/>
        <a:p>
          <a:endParaRPr lang="en-US"/>
        </a:p>
      </dgm:t>
    </dgm:pt>
    <dgm:pt modelId="{31A0F6FB-6DE2-48E1-88A2-A055A4E1B9D1}" type="sibTrans" cxnId="{5ADBB815-80C2-4B68-B857-71D041B8E5C5}">
      <dgm:prSet/>
      <dgm:spPr/>
      <dgm:t>
        <a:bodyPr/>
        <a:lstStyle/>
        <a:p>
          <a:endParaRPr lang="en-US"/>
        </a:p>
      </dgm:t>
    </dgm:pt>
    <dgm:pt modelId="{B90D204F-F372-4D7C-8199-F5ECBB0EB732}">
      <dgm:prSet phldrT="[Text]"/>
      <dgm:spPr/>
      <dgm:t>
        <a:bodyPr/>
        <a:lstStyle/>
        <a:p>
          <a:endParaRPr lang="en-US" sz="1400" dirty="0"/>
        </a:p>
      </dgm:t>
    </dgm:pt>
    <dgm:pt modelId="{C6480DBC-51CF-4E70-86A2-D207B721AA51}" type="parTrans" cxnId="{88B4A666-F26C-499F-9002-2F8A79BCE7D5}">
      <dgm:prSet/>
      <dgm:spPr/>
      <dgm:t>
        <a:bodyPr/>
        <a:lstStyle/>
        <a:p>
          <a:endParaRPr lang="en-US"/>
        </a:p>
      </dgm:t>
    </dgm:pt>
    <dgm:pt modelId="{FC8A741F-A2D2-40EA-903F-F81B270CA83C}" type="sibTrans" cxnId="{88B4A666-F26C-499F-9002-2F8A79BCE7D5}">
      <dgm:prSet/>
      <dgm:spPr/>
      <dgm:t>
        <a:bodyPr/>
        <a:lstStyle/>
        <a:p>
          <a:endParaRPr lang="en-US"/>
        </a:p>
      </dgm:t>
    </dgm:pt>
    <dgm:pt modelId="{1CF3C8C9-CC3F-40F0-90BD-E437A536BA9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co-transfection with Pax2 targets upstream of luciferase reporter</a:t>
          </a:r>
          <a:endParaRPr lang="en-US" sz="2400" dirty="0">
            <a:solidFill>
              <a:schemeClr val="bg1"/>
            </a:solidFill>
          </a:endParaRPr>
        </a:p>
      </dgm:t>
    </dgm:pt>
    <dgm:pt modelId="{66F69FD7-41AF-4983-9711-827EA566F30F}" type="parTrans" cxnId="{BEECCC2E-6546-407E-8E28-540C5C3CF5A9}">
      <dgm:prSet/>
      <dgm:spPr/>
      <dgm:t>
        <a:bodyPr/>
        <a:lstStyle/>
        <a:p>
          <a:endParaRPr lang="en-US"/>
        </a:p>
      </dgm:t>
    </dgm:pt>
    <dgm:pt modelId="{3828E579-EA9C-4281-B06B-E5CE976F49D9}" type="sibTrans" cxnId="{BEECCC2E-6546-407E-8E28-540C5C3CF5A9}">
      <dgm:prSet/>
      <dgm:spPr/>
      <dgm:t>
        <a:bodyPr/>
        <a:lstStyle/>
        <a:p>
          <a:endParaRPr lang="en-US"/>
        </a:p>
      </dgm:t>
    </dgm:pt>
    <dgm:pt modelId="{0D5D7570-6B97-482E-B3B4-A5E0AD266705}" type="pres">
      <dgm:prSet presAssocID="{BDF2F6F0-C4CE-46F6-A8D6-80E9A2723C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BFBD35-DE42-496C-8278-EE37956E52EF}" type="pres">
      <dgm:prSet presAssocID="{A58BA539-722A-41E7-9277-3253CAB48F82}" presName="composite" presStyleCnt="0"/>
      <dgm:spPr/>
    </dgm:pt>
    <dgm:pt modelId="{5CF8CA29-1DBA-4851-B891-0BCB769E9D2D}" type="pres">
      <dgm:prSet presAssocID="{A58BA539-722A-41E7-9277-3253CAB48F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4237B-588B-40AF-8458-A0A49DB14369}" type="pres">
      <dgm:prSet presAssocID="{A58BA539-722A-41E7-9277-3253CAB48F82}" presName="descendantText" presStyleLbl="alignAcc1" presStyleIdx="0" presStyleCnt="3" custScaleY="126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8EB06-AF77-46C6-972B-5D427EE0C0B3}" type="pres">
      <dgm:prSet presAssocID="{AD670C10-54CC-4DE2-9367-69D2F4F9D959}" presName="sp" presStyleCnt="0"/>
      <dgm:spPr/>
    </dgm:pt>
    <dgm:pt modelId="{C4E7BB83-A6B2-4860-A790-2582650C9943}" type="pres">
      <dgm:prSet presAssocID="{E9BF00D2-FB6A-42E0-B0F3-6D93E9C1E264}" presName="composite" presStyleCnt="0"/>
      <dgm:spPr/>
    </dgm:pt>
    <dgm:pt modelId="{268B81F2-65DD-4FC0-86F3-2A23FD4BB794}" type="pres">
      <dgm:prSet presAssocID="{E9BF00D2-FB6A-42E0-B0F3-6D93E9C1E264}" presName="parentText" presStyleLbl="alignNode1" presStyleIdx="1" presStyleCnt="3" custScaleX="1149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16D2F-A2B0-4539-80CF-C71E0E6EB139}" type="pres">
      <dgm:prSet presAssocID="{E9BF00D2-FB6A-42E0-B0F3-6D93E9C1E264}" presName="descendantText" presStyleLbl="alignAcc1" presStyleIdx="1" presStyleCnt="3" custScaleX="100000" custScaleY="139202" custLinFactNeighborX="-31" custLinFactNeighborY="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DB290-CF8E-49BD-8EEF-8E110B2C9339}" type="pres">
      <dgm:prSet presAssocID="{59DFB247-947C-4948-829C-5134C2CBF420}" presName="sp" presStyleCnt="0"/>
      <dgm:spPr/>
    </dgm:pt>
    <dgm:pt modelId="{B056F0DC-5E8C-48DC-B8FE-3F2794DCB983}" type="pres">
      <dgm:prSet presAssocID="{2071EF7A-DC4F-40FA-A414-EF74AE4F84C2}" presName="composite" presStyleCnt="0"/>
      <dgm:spPr/>
    </dgm:pt>
    <dgm:pt modelId="{A8632001-BF07-459C-B4CC-5D6700683161}" type="pres">
      <dgm:prSet presAssocID="{2071EF7A-DC4F-40FA-A414-EF74AE4F84C2}" presName="parentText" presStyleLbl="alignNode1" presStyleIdx="2" presStyleCnt="3" custScaleX="1081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58AF4-8F9A-4A2B-850D-0EC86D618092}" type="pres">
      <dgm:prSet presAssocID="{2071EF7A-DC4F-40FA-A414-EF74AE4F84C2}" presName="descendantText" presStyleLbl="alignAcc1" presStyleIdx="2" presStyleCnt="3" custScaleX="9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4B39CA-060F-4488-A4D0-E534E8384F15}" type="presOf" srcId="{EE10CEF6-4F21-4337-A179-01257B478A9C}" destId="{98216D2F-A2B0-4539-80CF-C71E0E6EB139}" srcOrd="0" destOrd="0" presId="urn:microsoft.com/office/officeart/2005/8/layout/chevron2"/>
    <dgm:cxn modelId="{C1A81F22-4BE8-4508-97B3-5BC2060C6CFA}" srcId="{BDF2F6F0-C4CE-46F6-A8D6-80E9A2723CF9}" destId="{2071EF7A-DC4F-40FA-A414-EF74AE4F84C2}" srcOrd="2" destOrd="0" parTransId="{AAAD5955-C45A-4B61-B679-26C43394685A}" sibTransId="{3F19F918-8EBD-488D-9D2F-E58C6AA8954F}"/>
    <dgm:cxn modelId="{88B4A666-F26C-499F-9002-2F8A79BCE7D5}" srcId="{E9BF00D2-FB6A-42E0-B0F3-6D93E9C1E264}" destId="{B90D204F-F372-4D7C-8199-F5ECBB0EB732}" srcOrd="2" destOrd="0" parTransId="{C6480DBC-51CF-4E70-86A2-D207B721AA51}" sibTransId="{FC8A741F-A2D2-40EA-903F-F81B270CA83C}"/>
    <dgm:cxn modelId="{AB575071-0AF3-4CA6-A91F-B33F25EB7347}" type="presOf" srcId="{B90D204F-F372-4D7C-8199-F5ECBB0EB732}" destId="{98216D2F-A2B0-4539-80CF-C71E0E6EB139}" srcOrd="0" destOrd="2" presId="urn:microsoft.com/office/officeart/2005/8/layout/chevron2"/>
    <dgm:cxn modelId="{BEECCC2E-6546-407E-8E28-540C5C3CF5A9}" srcId="{E9BF00D2-FB6A-42E0-B0F3-6D93E9C1E264}" destId="{1CF3C8C9-CC3F-40F0-90BD-E437A536BA9C}" srcOrd="1" destOrd="0" parTransId="{66F69FD7-41AF-4983-9711-827EA566F30F}" sibTransId="{3828E579-EA9C-4281-B06B-E5CE976F49D9}"/>
    <dgm:cxn modelId="{A02EB1D3-7BCE-4661-BAA3-40936B83BB1C}" srcId="{A58BA539-722A-41E7-9277-3253CAB48F82}" destId="{17B87C2A-DBA6-4C89-9265-6BE65495659D}" srcOrd="0" destOrd="0" parTransId="{3A401642-17F1-4EC2-A6F8-D47576EA2C13}" sibTransId="{06B94172-CE0F-46A9-98AE-FDE333F94161}"/>
    <dgm:cxn modelId="{7C25A040-4BF8-4319-A81C-5E335B0949AE}" srcId="{BDF2F6F0-C4CE-46F6-A8D6-80E9A2723CF9}" destId="{E9BF00D2-FB6A-42E0-B0F3-6D93E9C1E264}" srcOrd="1" destOrd="0" parTransId="{EB7687AB-FC9D-4025-AAD4-50A1A8E2B96E}" sibTransId="{59DFB247-947C-4948-829C-5134C2CBF420}"/>
    <dgm:cxn modelId="{D3164B5C-9C46-44FE-9A27-906CD46A502D}" srcId="{E9BF00D2-FB6A-42E0-B0F3-6D93E9C1E264}" destId="{EE10CEF6-4F21-4337-A179-01257B478A9C}" srcOrd="0" destOrd="0" parTransId="{3962335F-5D3E-40F8-877A-AE8C77103C83}" sibTransId="{CB6006B7-54C7-4B1F-8E4D-4F8DB62BD8ED}"/>
    <dgm:cxn modelId="{9457F5E4-50C9-48CF-AA5B-72A0EA3B5928}" type="presOf" srcId="{BDF2F6F0-C4CE-46F6-A8D6-80E9A2723CF9}" destId="{0D5D7570-6B97-482E-B3B4-A5E0AD266705}" srcOrd="0" destOrd="0" presId="urn:microsoft.com/office/officeart/2005/8/layout/chevron2"/>
    <dgm:cxn modelId="{5ADBB815-80C2-4B68-B857-71D041B8E5C5}" srcId="{2071EF7A-DC4F-40FA-A414-EF74AE4F84C2}" destId="{FAF5D37D-5DB8-46DE-BACC-41C1FC5171CC}" srcOrd="0" destOrd="0" parTransId="{EFEE9D79-3F6B-4C63-83D1-6AB02C8F93E3}" sibTransId="{31A0F6FB-6DE2-48E1-88A2-A055A4E1B9D1}"/>
    <dgm:cxn modelId="{C49A1119-ED99-47E2-82B6-D79C168D0209}" srcId="{BDF2F6F0-C4CE-46F6-A8D6-80E9A2723CF9}" destId="{A58BA539-722A-41E7-9277-3253CAB48F82}" srcOrd="0" destOrd="0" parTransId="{5C3ED6E2-B653-437E-A26E-CCF5D0151728}" sibTransId="{AD670C10-54CC-4DE2-9367-69D2F4F9D959}"/>
    <dgm:cxn modelId="{525FB6F0-FC4D-44A5-A4DB-13C6F67A2DDD}" type="presOf" srcId="{A58BA539-722A-41E7-9277-3253CAB48F82}" destId="{5CF8CA29-1DBA-4851-B891-0BCB769E9D2D}" srcOrd="0" destOrd="0" presId="urn:microsoft.com/office/officeart/2005/8/layout/chevron2"/>
    <dgm:cxn modelId="{C7478795-0807-44A5-86E6-2551FDF48989}" type="presOf" srcId="{1CF3C8C9-CC3F-40F0-90BD-E437A536BA9C}" destId="{98216D2F-A2B0-4539-80CF-C71E0E6EB139}" srcOrd="0" destOrd="1" presId="urn:microsoft.com/office/officeart/2005/8/layout/chevron2"/>
    <dgm:cxn modelId="{FDD391D6-0CCE-465F-951C-084D32215F50}" type="presOf" srcId="{2071EF7A-DC4F-40FA-A414-EF74AE4F84C2}" destId="{A8632001-BF07-459C-B4CC-5D6700683161}" srcOrd="0" destOrd="0" presId="urn:microsoft.com/office/officeart/2005/8/layout/chevron2"/>
    <dgm:cxn modelId="{21855267-CAE5-4756-9F8A-774A28D74282}" type="presOf" srcId="{E9BF00D2-FB6A-42E0-B0F3-6D93E9C1E264}" destId="{268B81F2-65DD-4FC0-86F3-2A23FD4BB794}" srcOrd="0" destOrd="0" presId="urn:microsoft.com/office/officeart/2005/8/layout/chevron2"/>
    <dgm:cxn modelId="{0A9C44E9-9989-4190-9D94-B53D632183D0}" type="presOf" srcId="{FAF5D37D-5DB8-46DE-BACC-41C1FC5171CC}" destId="{A0B58AF4-8F9A-4A2B-850D-0EC86D618092}" srcOrd="0" destOrd="0" presId="urn:microsoft.com/office/officeart/2005/8/layout/chevron2"/>
    <dgm:cxn modelId="{A728BEDD-5463-4E9F-8AE0-434F91C06927}" type="presOf" srcId="{17B87C2A-DBA6-4C89-9265-6BE65495659D}" destId="{7FA4237B-588B-40AF-8458-A0A49DB14369}" srcOrd="0" destOrd="0" presId="urn:microsoft.com/office/officeart/2005/8/layout/chevron2"/>
    <dgm:cxn modelId="{D2121C0F-D078-40C0-BBC5-650888F03F54}" type="presParOf" srcId="{0D5D7570-6B97-482E-B3B4-A5E0AD266705}" destId="{3EBFBD35-DE42-496C-8278-EE37956E52EF}" srcOrd="0" destOrd="0" presId="urn:microsoft.com/office/officeart/2005/8/layout/chevron2"/>
    <dgm:cxn modelId="{8753E7CA-FC7A-45FE-A6D2-ACFEB0056BBE}" type="presParOf" srcId="{3EBFBD35-DE42-496C-8278-EE37956E52EF}" destId="{5CF8CA29-1DBA-4851-B891-0BCB769E9D2D}" srcOrd="0" destOrd="0" presId="urn:microsoft.com/office/officeart/2005/8/layout/chevron2"/>
    <dgm:cxn modelId="{960C2D51-EA0C-4650-BEBB-B18D22436CED}" type="presParOf" srcId="{3EBFBD35-DE42-496C-8278-EE37956E52EF}" destId="{7FA4237B-588B-40AF-8458-A0A49DB14369}" srcOrd="1" destOrd="0" presId="urn:microsoft.com/office/officeart/2005/8/layout/chevron2"/>
    <dgm:cxn modelId="{E4D93864-B4E7-4FB2-B5AD-2AB9F856B726}" type="presParOf" srcId="{0D5D7570-6B97-482E-B3B4-A5E0AD266705}" destId="{2038EB06-AF77-46C6-972B-5D427EE0C0B3}" srcOrd="1" destOrd="0" presId="urn:microsoft.com/office/officeart/2005/8/layout/chevron2"/>
    <dgm:cxn modelId="{75601360-B1B7-4008-A4B4-FA5E3A68EA4F}" type="presParOf" srcId="{0D5D7570-6B97-482E-B3B4-A5E0AD266705}" destId="{C4E7BB83-A6B2-4860-A790-2582650C9943}" srcOrd="2" destOrd="0" presId="urn:microsoft.com/office/officeart/2005/8/layout/chevron2"/>
    <dgm:cxn modelId="{39642E4D-D123-4E64-BF24-82DEEE234212}" type="presParOf" srcId="{C4E7BB83-A6B2-4860-A790-2582650C9943}" destId="{268B81F2-65DD-4FC0-86F3-2A23FD4BB794}" srcOrd="0" destOrd="0" presId="urn:microsoft.com/office/officeart/2005/8/layout/chevron2"/>
    <dgm:cxn modelId="{8E9BBE8C-2916-4E51-9461-1400AD501EF8}" type="presParOf" srcId="{C4E7BB83-A6B2-4860-A790-2582650C9943}" destId="{98216D2F-A2B0-4539-80CF-C71E0E6EB139}" srcOrd="1" destOrd="0" presId="urn:microsoft.com/office/officeart/2005/8/layout/chevron2"/>
    <dgm:cxn modelId="{13DF3A90-6645-4BF4-9024-30629A1F7201}" type="presParOf" srcId="{0D5D7570-6B97-482E-B3B4-A5E0AD266705}" destId="{1D2DB290-CF8E-49BD-8EEF-8E110B2C9339}" srcOrd="3" destOrd="0" presId="urn:microsoft.com/office/officeart/2005/8/layout/chevron2"/>
    <dgm:cxn modelId="{E54669A5-753D-4308-9D10-6CACACE0C4FF}" type="presParOf" srcId="{0D5D7570-6B97-482E-B3B4-A5E0AD266705}" destId="{B056F0DC-5E8C-48DC-B8FE-3F2794DCB983}" srcOrd="4" destOrd="0" presId="urn:microsoft.com/office/officeart/2005/8/layout/chevron2"/>
    <dgm:cxn modelId="{C107D74A-53C7-4D75-8A2E-E56EE819371C}" type="presParOf" srcId="{B056F0DC-5E8C-48DC-B8FE-3F2794DCB983}" destId="{A8632001-BF07-459C-B4CC-5D6700683161}" srcOrd="0" destOrd="0" presId="urn:microsoft.com/office/officeart/2005/8/layout/chevron2"/>
    <dgm:cxn modelId="{F44B1ED7-92FD-4CFC-9958-9DD86544779B}" type="presParOf" srcId="{B056F0DC-5E8C-48DC-B8FE-3F2794DCB983}" destId="{A0B58AF4-8F9A-4A2B-850D-0EC86D6180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89C33-753A-4AAD-8650-33C4791931A9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PCR</a:t>
          </a:r>
          <a:endParaRPr lang="en-US" sz="2400" kern="1200" dirty="0"/>
        </a:p>
      </dsp:txBody>
      <dsp:txXfrm rot="-5400000">
        <a:off x="1" y="573596"/>
        <a:ext cx="1146297" cy="491270"/>
      </dsp:txXfrm>
    </dsp:sp>
    <dsp:sp modelId="{C9CA90A7-511D-42D0-984B-988E8C1F9AE6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amplification and sequencing of Pax2 exons in parental and Opdc mutants in C57 and C3H</a:t>
          </a:r>
          <a:endParaRPr lang="en-US" sz="2400" kern="1200" dirty="0"/>
        </a:p>
      </dsp:txBody>
      <dsp:txXfrm rot="-5400000">
        <a:off x="1146298" y="52408"/>
        <a:ext cx="7031341" cy="960496"/>
      </dsp:txXfrm>
    </dsp:sp>
    <dsp:sp modelId="{92D8BD50-47BF-4BA6-B155-47424DAC9679}">
      <dsp:nvSpPr>
        <dsp:cNvPr id="0" name=""/>
        <dsp:cNvSpPr/>
      </dsp:nvSpPr>
      <dsp:spPr>
        <a:xfrm rot="5400000">
          <a:off x="-245635" y="1693435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Crossing</a:t>
          </a:r>
          <a:endParaRPr lang="en-US" sz="2400" kern="1200" dirty="0"/>
        </a:p>
      </dsp:txBody>
      <dsp:txXfrm rot="-5400000">
        <a:off x="1" y="2020949"/>
        <a:ext cx="1146297" cy="491270"/>
      </dsp:txXfrm>
    </dsp:sp>
    <dsp:sp modelId="{C7C62551-B3EC-4184-AA90-127367B164B8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Crossing Opdc to C57 and C3H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Mutation effect on kidneys examined </a:t>
          </a:r>
          <a:endParaRPr lang="en-US" sz="2400" kern="1200" dirty="0"/>
        </a:p>
      </dsp:txBody>
      <dsp:txXfrm rot="-5400000">
        <a:off x="1146298" y="1496158"/>
        <a:ext cx="7031341" cy="960496"/>
      </dsp:txXfrm>
    </dsp:sp>
    <dsp:sp modelId="{9FEA2266-64A9-47F8-ACC3-6D86C313B70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Phenotype</a:t>
          </a:r>
          <a:endParaRPr lang="en-US" sz="2000" kern="1200" dirty="0"/>
        </a:p>
      </dsp:txBody>
      <dsp:txXfrm rot="-5400000">
        <a:off x="1" y="3461096"/>
        <a:ext cx="1146297" cy="491270"/>
      </dsp:txXfrm>
    </dsp:sp>
    <dsp:sp modelId="{608290EE-AB07-4398-ABA9-4518F85D5E8E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Crossing Pax2 Opdc/+, recovery and analysis of offspring recovered</a:t>
          </a:r>
          <a:endParaRPr lang="en-US" sz="24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8CA29-1DBA-4851-B891-0BCB769E9D2D}">
      <dsp:nvSpPr>
        <dsp:cNvPr id="0" name=""/>
        <dsp:cNvSpPr/>
      </dsp:nvSpPr>
      <dsp:spPr>
        <a:xfrm rot="5400000">
          <a:off x="-267708" y="360216"/>
          <a:ext cx="1518955" cy="10632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Binding</a:t>
          </a:r>
          <a:endParaRPr lang="en-US" sz="2400" kern="1200" dirty="0"/>
        </a:p>
      </dsp:txBody>
      <dsp:txXfrm rot="-5400000">
        <a:off x="-39864" y="664008"/>
        <a:ext cx="1063269" cy="455686"/>
      </dsp:txXfrm>
    </dsp:sp>
    <dsp:sp modelId="{7FA4237B-588B-40AF-8458-A0A49DB14369}">
      <dsp:nvSpPr>
        <dsp:cNvPr id="0" name=""/>
        <dsp:cNvSpPr/>
      </dsp:nvSpPr>
      <dsp:spPr>
        <a:xfrm rot="5400000">
          <a:off x="3983190" y="-2957131"/>
          <a:ext cx="1246759" cy="71663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Pax2 Opdc/+ binding properties on different DNA sites using bandshift analysis</a:t>
          </a:r>
          <a:endParaRPr lang="en-US" sz="2400" kern="1200" dirty="0">
            <a:solidFill>
              <a:schemeClr val="bg1"/>
            </a:solidFill>
          </a:endParaRPr>
        </a:p>
      </dsp:txBody>
      <dsp:txXfrm rot="-5400000">
        <a:off x="1023405" y="63516"/>
        <a:ext cx="7105468" cy="1125035"/>
      </dsp:txXfrm>
    </dsp:sp>
    <dsp:sp modelId="{268B81F2-65DD-4FC0-86F3-2A23FD4BB794}">
      <dsp:nvSpPr>
        <dsp:cNvPr id="0" name=""/>
        <dsp:cNvSpPr/>
      </dsp:nvSpPr>
      <dsp:spPr>
        <a:xfrm rot="5400000">
          <a:off x="-187978" y="1813290"/>
          <a:ext cx="1518955" cy="12227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Activation</a:t>
          </a:r>
          <a:endParaRPr lang="en-US" sz="2400" kern="1200" dirty="0"/>
        </a:p>
      </dsp:txBody>
      <dsp:txXfrm rot="-5400000">
        <a:off x="-39863" y="2276540"/>
        <a:ext cx="1222727" cy="296228"/>
      </dsp:txXfrm>
    </dsp:sp>
    <dsp:sp modelId="{98216D2F-A2B0-4539-80CF-C71E0E6EB139}">
      <dsp:nvSpPr>
        <dsp:cNvPr id="0" name=""/>
        <dsp:cNvSpPr/>
      </dsp:nvSpPr>
      <dsp:spPr>
        <a:xfrm rot="5400000">
          <a:off x="3996530" y="-1421460"/>
          <a:ext cx="1375093" cy="71663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NIH3 cells transfected with CMV-Pax2a/b with Opdc mutation 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co-transfection with Pax2 targets upstream of luciferase reporter</a:t>
          </a:r>
          <a:endParaRPr lang="en-US" sz="2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1100912" y="1541285"/>
        <a:ext cx="7099203" cy="1240839"/>
      </dsp:txXfrm>
    </dsp:sp>
    <dsp:sp modelId="{A8632001-BF07-459C-B4CC-5D6700683161}">
      <dsp:nvSpPr>
        <dsp:cNvPr id="0" name=""/>
        <dsp:cNvSpPr/>
      </dsp:nvSpPr>
      <dsp:spPr>
        <a:xfrm rot="5400000">
          <a:off x="-224310" y="3188799"/>
          <a:ext cx="1518955" cy="11500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Transcript</a:t>
          </a:r>
          <a:endParaRPr lang="en-US" sz="2000" kern="1200" dirty="0"/>
        </a:p>
      </dsp:txBody>
      <dsp:txXfrm rot="-5400000">
        <a:off x="-39863" y="3579385"/>
        <a:ext cx="1150063" cy="368892"/>
      </dsp:txXfrm>
    </dsp:sp>
    <dsp:sp modelId="{A0B58AF4-8F9A-4A2B-850D-0EC86D618092}">
      <dsp:nvSpPr>
        <dsp:cNvPr id="0" name=""/>
        <dsp:cNvSpPr/>
      </dsp:nvSpPr>
      <dsp:spPr>
        <a:xfrm rot="5400000">
          <a:off x="4156306" y="-41759"/>
          <a:ext cx="987321" cy="7079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Transcription levels of pax2 target genes analyzed by RT-PCR</a:t>
          </a:r>
          <a:endParaRPr lang="en-US" sz="2400" kern="1200" dirty="0">
            <a:solidFill>
              <a:schemeClr val="bg1"/>
            </a:solidFill>
          </a:endParaRPr>
        </a:p>
      </dsp:txBody>
      <dsp:txXfrm rot="-5400000">
        <a:off x="1110194" y="3052550"/>
        <a:ext cx="7031349" cy="890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284BD-68DD-4FF3-BEF6-AC899304F3F1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29BC9-1027-413C-9C7A-BC93D2195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Pax2</a:t>
            </a:r>
            <a:r>
              <a:rPr lang="en-US" baseline="0" dirty="0" smtClean="0"/>
              <a:t> is human homologue of Drosophila’s </a:t>
            </a:r>
            <a:r>
              <a:rPr lang="en-US" baseline="0" dirty="0" err="1" smtClean="0"/>
              <a:t>prd</a:t>
            </a:r>
            <a:r>
              <a:rPr lang="en-US" baseline="0" dirty="0" smtClean="0"/>
              <a:t> gene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Pax6 is considered a master control gene for eyes and sensory organs and neural and epidermal tissues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Transcription</a:t>
            </a:r>
            <a:r>
              <a:rPr lang="en-US" baseline="0" dirty="0" smtClean="0"/>
              <a:t> factors recognize and bind to promoter regions helping the RNA poly to know where to bind. (TATA, GC, CAAT boxes)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Pax2 binds to target promoters which allows transcription of </a:t>
            </a:r>
            <a:r>
              <a:rPr lang="en-US" baseline="0" dirty="0" err="1" smtClean="0"/>
              <a:t>embryologically</a:t>
            </a:r>
            <a:r>
              <a:rPr lang="en-US" baseline="0" dirty="0" smtClean="0"/>
              <a:t> crucial genes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9BC9-1027-413C-9C7A-BC93D2195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2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Schematic diagram of pax2 paired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9BC9-1027-413C-9C7A-BC93D21955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Recombinant</a:t>
            </a:r>
            <a:r>
              <a:rPr lang="en-US" baseline="0" dirty="0" smtClean="0"/>
              <a:t> proteins produced in E.coli</a:t>
            </a:r>
            <a:endParaRPr lang="en-US" dirty="0" smtClean="0"/>
          </a:p>
          <a:p>
            <a:r>
              <a:rPr lang="en-US" dirty="0" smtClean="0"/>
              <a:t>- CMV promoter drives</a:t>
            </a:r>
            <a:r>
              <a:rPr lang="en-US" baseline="0" dirty="0" smtClean="0"/>
              <a:t> stable constitutive expression and the plasmid vector has a flag that allows detection and purification of the protein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9BC9-1027-413C-9C7A-BC93D21955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8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9BC9-1027-413C-9C7A-BC93D21955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0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Figure 2. </a:t>
            </a:r>
            <a:r>
              <a:rPr lang="en-US" i="1" dirty="0" smtClean="0">
                <a:effectLst/>
              </a:rPr>
              <a:t>Opdc</a:t>
            </a:r>
            <a:r>
              <a:rPr lang="en-US" dirty="0" smtClean="0">
                <a:effectLst/>
              </a:rPr>
              <a:t> causes renal agenesis and developmental retardation of eyes. MRI of the kidneys and eyes of E15.5 embryos. (</a:t>
            </a:r>
            <a:r>
              <a:rPr lang="en-US" b="1" dirty="0" smtClean="0">
                <a:effectLst/>
              </a:rPr>
              <a:t>A</a:t>
            </a:r>
            <a:r>
              <a:rPr lang="en-US" dirty="0" smtClean="0">
                <a:effectLst/>
              </a:rPr>
              <a:t>–</a:t>
            </a:r>
            <a:r>
              <a:rPr lang="en-US" b="1" dirty="0" smtClean="0">
                <a:effectLst/>
              </a:rPr>
              <a:t>C</a:t>
            </a:r>
            <a:r>
              <a:rPr lang="en-US" dirty="0" smtClean="0">
                <a:effectLst/>
              </a:rPr>
              <a:t>) Transverse and sagittal sections showing the left and right kidneys (</a:t>
            </a:r>
            <a:r>
              <a:rPr lang="en-US" dirty="0" err="1" smtClean="0">
                <a:effectLst/>
              </a:rPr>
              <a:t>lk</a:t>
            </a:r>
            <a:r>
              <a:rPr lang="en-US" dirty="0" smtClean="0">
                <a:effectLst/>
              </a:rPr>
              <a:t> and </a:t>
            </a:r>
            <a:r>
              <a:rPr lang="en-US" dirty="0" err="1" smtClean="0">
                <a:effectLst/>
              </a:rPr>
              <a:t>rk</a:t>
            </a:r>
            <a:r>
              <a:rPr lang="en-US" dirty="0" smtClean="0">
                <a:effectLst/>
              </a:rPr>
              <a:t>) and left and right adrenals (la and </a:t>
            </a:r>
            <a:r>
              <a:rPr lang="en-US" dirty="0" err="1" smtClean="0">
                <a:effectLst/>
              </a:rPr>
              <a:t>ra</a:t>
            </a:r>
            <a:r>
              <a:rPr lang="en-US" dirty="0" smtClean="0">
                <a:effectLst/>
              </a:rPr>
              <a:t>) in a wild-type embryo. (</a:t>
            </a:r>
            <a:r>
              <a:rPr lang="en-US" b="1" dirty="0" smtClean="0">
                <a:effectLst/>
              </a:rPr>
              <a:t>D</a:t>
            </a:r>
            <a:r>
              <a:rPr lang="en-US" dirty="0" smtClean="0">
                <a:effectLst/>
              </a:rPr>
              <a:t>) Transverse section showing the eye structures including lens (l), vitreous (v) and retina (r) in a wild-type embryo. (</a:t>
            </a:r>
            <a:r>
              <a:rPr lang="en-US" b="1" dirty="0" smtClean="0">
                <a:effectLst/>
              </a:rPr>
              <a:t>E</a:t>
            </a:r>
            <a:r>
              <a:rPr lang="en-US" dirty="0" smtClean="0">
                <a:effectLst/>
              </a:rPr>
              <a:t>–</a:t>
            </a:r>
            <a:r>
              <a:rPr lang="en-US" b="1" dirty="0" smtClean="0">
                <a:effectLst/>
              </a:rPr>
              <a:t>H</a:t>
            </a:r>
            <a:r>
              <a:rPr lang="en-US" dirty="0" smtClean="0">
                <a:effectLst/>
              </a:rPr>
              <a:t>) Corresponding sections through a </a:t>
            </a:r>
            <a:r>
              <a:rPr lang="en-US" i="1" dirty="0" smtClean="0">
                <a:effectLst/>
              </a:rPr>
              <a:t>Pax2</a:t>
            </a:r>
            <a:r>
              <a:rPr lang="en-US" i="1" baseline="30000" dirty="0" smtClean="0">
                <a:effectLst/>
              </a:rPr>
              <a:t>Opdc/Opdc</a:t>
            </a:r>
            <a:r>
              <a:rPr lang="en-US" dirty="0" smtClean="0">
                <a:effectLst/>
              </a:rPr>
              <a:t> embryo, showing that the kidneys are absent. The bilateral structure ‘X’ may be an adrenal. The eyes are poorly developed, with the vitreous not clearly seen in any section. (</a:t>
            </a:r>
            <a:r>
              <a:rPr lang="en-US" b="1" dirty="0" smtClean="0">
                <a:effectLst/>
              </a:rPr>
              <a:t>I</a:t>
            </a:r>
            <a:r>
              <a:rPr lang="en-US" dirty="0" smtClean="0">
                <a:effectLst/>
              </a:rPr>
              <a:t>–</a:t>
            </a:r>
            <a:r>
              <a:rPr lang="en-US" b="1" dirty="0" smtClean="0">
                <a:effectLst/>
              </a:rPr>
              <a:t>L</a:t>
            </a:r>
            <a:r>
              <a:rPr lang="en-US" dirty="0" smtClean="0">
                <a:effectLst/>
              </a:rPr>
              <a:t>) Corresponding sections through a </a:t>
            </a:r>
            <a:r>
              <a:rPr lang="en-US" i="1" dirty="0" smtClean="0">
                <a:effectLst/>
              </a:rPr>
              <a:t>Pax2</a:t>
            </a:r>
            <a:r>
              <a:rPr lang="en-US" i="1" baseline="30000" dirty="0" smtClean="0">
                <a:effectLst/>
              </a:rPr>
              <a:t>Opdc/</a:t>
            </a:r>
            <a:r>
              <a:rPr lang="en-US" baseline="30000" dirty="0" smtClean="0">
                <a:effectLst/>
              </a:rPr>
              <a:t>+</a:t>
            </a:r>
            <a:r>
              <a:rPr lang="en-US" dirty="0" smtClean="0">
                <a:effectLst/>
              </a:rPr>
              <a:t> embryo which looks normal. Scale bar = 50 U (1250 µm).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9BC9-1027-413C-9C7A-BC93D21955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4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regular non</a:t>
            </a:r>
            <a:r>
              <a:rPr lang="en-US" baseline="0" dirty="0" smtClean="0"/>
              <a:t> denaturing</a:t>
            </a:r>
            <a:r>
              <a:rPr lang="en-US" dirty="0" smtClean="0"/>
              <a:t> polyacrylamide gels</a:t>
            </a:r>
          </a:p>
          <a:p>
            <a:r>
              <a:rPr lang="en-US" dirty="0" smtClean="0"/>
              <a:t>E5- target site of drosophila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prd</a:t>
            </a:r>
            <a:r>
              <a:rPr lang="en-US" baseline="0" dirty="0" smtClean="0"/>
              <a:t> 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9BC9-1027-413C-9C7A-BC93D21955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2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B5CCD2-7258-43DD-8320-47A40A670669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06CC65-8E6B-4107-95D4-5C035CD648E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33600" y="1600200"/>
            <a:ext cx="4800600" cy="137160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The Opdc Missense Mutation of Pax2 Has a Milder Than Loss-of Function Phenotype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81200" y="3429000"/>
            <a:ext cx="4419600" cy="10668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dirty="0" smtClean="0">
                <a:solidFill>
                  <a:srgbClr val="FFC000"/>
                </a:solidFill>
              </a:rPr>
              <a:t>Sally H. Cross, Lisa McKie, Katrine West,  Emma Coghill, Jack Favor, Shoumo Bhattacharya, Steve Brown and Ian Jackson </a:t>
            </a:r>
          </a:p>
          <a:p>
            <a:pPr algn="just"/>
            <a:r>
              <a:rPr lang="en-US" sz="9600" dirty="0" smtClean="0">
                <a:solidFill>
                  <a:srgbClr val="FFC000"/>
                </a:solidFill>
              </a:rPr>
              <a:t>Human Molecular Genetics, 2011, Vol. 20, No. 2 Pages 223-234</a:t>
            </a:r>
          </a:p>
          <a:p>
            <a:pPr algn="just"/>
            <a:endParaRPr lang="en-US" sz="9600" dirty="0">
              <a:solidFill>
                <a:srgbClr val="FFC000"/>
              </a:solidFill>
            </a:endParaRPr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r>
              <a:rPr lang="en-US" sz="1800" dirty="0" smtClean="0"/>
              <a:t>			</a:t>
            </a:r>
            <a:r>
              <a:rPr lang="en-US" sz="7200" dirty="0" smtClean="0">
                <a:solidFill>
                  <a:srgbClr val="FFC000"/>
                </a:solidFill>
              </a:rPr>
              <a:t>Yvonne Gicheru</a:t>
            </a: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384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55497"/>
              </p:ext>
            </p:extLst>
          </p:nvPr>
        </p:nvGraphicFramePr>
        <p:xfrm>
          <a:off x="320291" y="2286000"/>
          <a:ext cx="8342747" cy="411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821"/>
                <a:gridCol w="1191821"/>
                <a:gridCol w="1191821"/>
                <a:gridCol w="1191821"/>
                <a:gridCol w="1191821"/>
                <a:gridCol w="1191821"/>
                <a:gridCol w="1191821"/>
              </a:tblGrid>
              <a:tr h="671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Background strain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Stage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Cross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++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Pax2</a:t>
                      </a:r>
                      <a:r>
                        <a:rPr lang="en-US" sz="1800" baseline="30000" dirty="0">
                          <a:effectLst/>
                        </a:rPr>
                        <a:t>Opdc/+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Pax2</a:t>
                      </a:r>
                      <a:r>
                        <a:rPr lang="en-US" sz="1800" baseline="30000">
                          <a:effectLst/>
                        </a:rPr>
                        <a:t>Opdc/Opdc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P-value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77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C57BL/6J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Weaning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Pax2</a:t>
                      </a:r>
                      <a:r>
                        <a:rPr lang="en-US" sz="1800" baseline="30000">
                          <a:effectLst/>
                        </a:rPr>
                        <a:t>Opdc/+</a:t>
                      </a:r>
                      <a:r>
                        <a:rPr lang="en-US" sz="1800">
                          <a:effectLst/>
                        </a:rPr>
                        <a:t> × wild-type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88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77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C3H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Weaning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Pax2</a:t>
                      </a:r>
                      <a:r>
                        <a:rPr lang="en-US" sz="1800" baseline="30000" dirty="0">
                          <a:effectLst/>
                        </a:rPr>
                        <a:t>Opdc/+</a:t>
                      </a:r>
                      <a:r>
                        <a:rPr lang="en-US" sz="1800" dirty="0">
                          <a:effectLst/>
                        </a:rPr>
                        <a:t> × wild-type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123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&gt;0.5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77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C57BL/6J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Embryo, E15.5 to E18.5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Pax2</a:t>
                      </a:r>
                      <a:r>
                        <a:rPr lang="en-US" sz="1800" baseline="30000" dirty="0">
                          <a:effectLst/>
                        </a:rPr>
                        <a:t>Opdc/+</a:t>
                      </a:r>
                      <a:r>
                        <a:rPr lang="en-US" sz="1800" dirty="0">
                          <a:effectLst/>
                        </a:rPr>
                        <a:t> × Pax2</a:t>
                      </a:r>
                      <a:r>
                        <a:rPr lang="en-US" sz="1800" baseline="30000" dirty="0">
                          <a:effectLst/>
                        </a:rPr>
                        <a:t>Opdc/+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&gt;0.5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177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C3H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Embryo, E15.5 to E17.5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Pax2</a:t>
                      </a:r>
                      <a:r>
                        <a:rPr lang="en-US" sz="1800" baseline="30000">
                          <a:effectLst/>
                        </a:rPr>
                        <a:t>Opdc/+</a:t>
                      </a:r>
                      <a:r>
                        <a:rPr lang="en-US" sz="1800">
                          <a:effectLst/>
                        </a:rPr>
                        <a:t> × Pax2</a:t>
                      </a:r>
                      <a:r>
                        <a:rPr lang="en-US" sz="1800" baseline="30000">
                          <a:effectLst/>
                        </a:rPr>
                        <a:t>Opdc/+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49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&gt;0.1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339334"/>
            <a:ext cx="69396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Table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Lucida Sans Unicode" pitchFamily="34" charset="0"/>
              </a:rPr>
              <a:t>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1.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Mice or embryos wild-type, homozygous or heterozygous for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Opdc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 mutation on two genetic backgrounds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Crossing Opdc mice with WT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74670"/>
              </p:ext>
            </p:extLst>
          </p:nvPr>
        </p:nvGraphicFramePr>
        <p:xfrm>
          <a:off x="238125" y="2265582"/>
          <a:ext cx="8610600" cy="4343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7125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Background strain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Genotype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Left kidney, % of total embryo mass (N)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Right kidney, % of total embryo mass (N)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Significance left versus right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C57BL/6J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Wild-type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0.57 (15)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0.52 (15)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= 0.203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C57BL/6J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Heterozygous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0.39 (21)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0.38 (21)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= 0.817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11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Significance wild-type versus heterozygous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= 0.000337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= 0.007908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Wild-type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0.42 (11)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0.40 (11)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= 0.790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1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Heterozygous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0.42 (10)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 (10)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= 0.097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11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Significance wild-type versus heterozygous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= 0.970894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= 0.381662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427203"/>
            <a:ext cx="820429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Table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Lucida Sans Unicode" pitchFamily="34" charset="0"/>
              </a:rPr>
              <a:t>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2.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Kidney mass as fraction of total embryo mass of E18.5 embryos wild-type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heterozygous for the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Opdc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 mutation in two strains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Crossing Opdc mice with WT</a:t>
            </a:r>
          </a:p>
        </p:txBody>
      </p:sp>
    </p:spTree>
    <p:extLst>
      <p:ext uri="{BB962C8B-B14F-4D97-AF65-F5344CB8AC3E}">
        <p14:creationId xmlns:p14="http://schemas.microsoft.com/office/powerpoint/2010/main" val="34138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98838"/>
              </p:ext>
            </p:extLst>
          </p:nvPr>
        </p:nvGraphicFramePr>
        <p:xfrm>
          <a:off x="390525" y="1618005"/>
          <a:ext cx="8601075" cy="4935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789"/>
                <a:gridCol w="1569564"/>
                <a:gridCol w="2914908"/>
                <a:gridCol w="2322814"/>
              </a:tblGrid>
              <a:tr h="586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Background strain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Genotype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glomerulus count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Significance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C57BL/6J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13.33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C57BL/6J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C57BL/6J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11.66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C57BL/6J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10.66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C57BL/6J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C57BL/6J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8.33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= 0.065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5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= 0.4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2900" y="762000"/>
            <a:ext cx="705629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Table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Lucida Sans Unicode" pitchFamily="34" charset="0"/>
              </a:rPr>
              <a:t>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3.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Glomeruli counts in wild-type and heterozygous mice in C57BL/6J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(at E18.5) and in </a:t>
            </a:r>
            <a:r>
              <a:rPr lang="en-US" sz="1600" dirty="0" smtClean="0">
                <a:solidFill>
                  <a:srgbClr val="FFC000"/>
                </a:solidFill>
                <a:latin typeface="Verdana" pitchFamily="34" charset="0"/>
                <a:ea typeface="Times New Roman" pitchFamily="18" charset="0"/>
                <a:cs typeface="Lucida Sans Unicode" pitchFamily="34" charset="0"/>
              </a:rPr>
              <a:t>C3H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Crossing Opdc mice with WT</a:t>
            </a:r>
          </a:p>
        </p:txBody>
      </p:sp>
    </p:spTree>
    <p:extLst>
      <p:ext uri="{BB962C8B-B14F-4D97-AF65-F5344CB8AC3E}">
        <p14:creationId xmlns:p14="http://schemas.microsoft.com/office/powerpoint/2010/main" val="39394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Experiments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position and type of mutation</a:t>
            </a:r>
          </a:p>
          <a:p>
            <a:r>
              <a:rPr lang="en-US" dirty="0" smtClean="0"/>
              <a:t>Cross </a:t>
            </a:r>
            <a:r>
              <a:rPr lang="en-US" dirty="0"/>
              <a:t>Opdc mutant into C57BL/6J and </a:t>
            </a:r>
            <a:r>
              <a:rPr lang="en-US" dirty="0" smtClean="0"/>
              <a:t>C3H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C57 background has more defects compared to the C3H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Crossing heterozygous mutants and analyzing offspring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ichyw01\Desktop\F2_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" y="-388850"/>
            <a:ext cx="8956783" cy="72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1860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Phenotype- crossing Pax2 Opdc/+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Semicircular canals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8" y="1600200"/>
            <a:ext cx="845105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Phenotype- crossing Pax2 Opdc/+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optic disc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143000"/>
            <a:ext cx="6686550" cy="548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Phenotype- crossing Pax2 Opdc/+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cerebellum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Experiments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position and type of mutation</a:t>
            </a:r>
          </a:p>
          <a:p>
            <a:r>
              <a:rPr lang="en-US" dirty="0" smtClean="0"/>
              <a:t>Cross </a:t>
            </a:r>
            <a:r>
              <a:rPr lang="en-US" dirty="0"/>
              <a:t>Opdc mutant into C57BL/6J and C3H</a:t>
            </a:r>
          </a:p>
          <a:p>
            <a:r>
              <a:rPr lang="en-US" dirty="0" smtClean="0"/>
              <a:t>Crossing Opdc heterozygous </a:t>
            </a:r>
            <a:r>
              <a:rPr lang="en-US" dirty="0"/>
              <a:t>mutants and analyzing </a:t>
            </a:r>
            <a:r>
              <a:rPr lang="en-US" dirty="0" smtClean="0"/>
              <a:t>offspring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renal agenesis, inner ear malformation and optic disc 	defect in homozygous Opdc mutants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 effect of mutation on kidney development in 	heterozygote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slight optic disc defect on heterozygote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 effect of mutation on cerebellar formation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DNA binding properties using bandshift analysis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DNA binding properties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Pax2Con and e5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Pax2Con- high affinity binding sequence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e5 – less favorable binding sequence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3917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0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Outline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Background : Pax2 and associated defects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Objectives : characterization of Optic disc Coloboma (Opdc) mutation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Experimental methods and results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Conclusion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Future research/Critique </a:t>
            </a:r>
          </a:p>
        </p:txBody>
      </p:sp>
    </p:spTree>
    <p:extLst>
      <p:ext uri="{BB962C8B-B14F-4D97-AF65-F5344CB8AC3E}">
        <p14:creationId xmlns:p14="http://schemas.microsoft.com/office/powerpoint/2010/main" val="16350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DNA binding </a:t>
            </a:r>
            <a:r>
              <a:rPr lang="en-US" dirty="0" smtClean="0">
                <a:solidFill>
                  <a:srgbClr val="FFC000"/>
                </a:solidFill>
              </a:rPr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E- pax2 binding sequences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7308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7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Experiments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position and type of mutation</a:t>
            </a:r>
          </a:p>
          <a:p>
            <a:r>
              <a:rPr lang="en-US" dirty="0"/>
              <a:t>Cross Opdc mutant into C57BL/6J and C3H</a:t>
            </a:r>
          </a:p>
          <a:p>
            <a:r>
              <a:rPr lang="en-US" dirty="0"/>
              <a:t>Crossing Opdc heterozygous mutants and analyzing offspring</a:t>
            </a:r>
          </a:p>
          <a:p>
            <a:r>
              <a:rPr lang="en-US" dirty="0" smtClean="0"/>
              <a:t>DNA </a:t>
            </a:r>
            <a:r>
              <a:rPr lang="en-US" dirty="0"/>
              <a:t>binding properties using bandshift </a:t>
            </a:r>
            <a:r>
              <a:rPr lang="en-US" dirty="0" smtClean="0"/>
              <a:t>analysis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Opdc binds to some target sequences and this less 	strongly than the WT</a:t>
            </a:r>
          </a:p>
          <a:p>
            <a:r>
              <a:rPr lang="en-US" dirty="0">
                <a:solidFill>
                  <a:srgbClr val="FFFF00"/>
                </a:solidFill>
              </a:rPr>
              <a:t>Transactivation of luciferase reporter gene under Pax2 target sequence using CMV constructs transfected into NIH3 fibroblast cells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Transactivation of reporter gene with PRS4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486400" cy="46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7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Transactivation of reporter </a:t>
            </a:r>
            <a:r>
              <a:rPr lang="en-US" dirty="0" smtClean="0">
                <a:solidFill>
                  <a:srgbClr val="FFC000"/>
                </a:solidFill>
              </a:rPr>
              <a:t>gene with RET680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295400"/>
            <a:ext cx="5791200" cy="510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Transactivation of reporter gene with </a:t>
            </a:r>
            <a:r>
              <a:rPr lang="en-US" dirty="0" smtClean="0">
                <a:solidFill>
                  <a:srgbClr val="FFC000"/>
                </a:solidFill>
              </a:rPr>
              <a:t>Pou3f3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867400" cy="518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4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Experiments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position and type of mutation</a:t>
            </a:r>
          </a:p>
          <a:p>
            <a:r>
              <a:rPr lang="en-US" dirty="0"/>
              <a:t>Cross Opdc mutant into C57BL/6J and C3H</a:t>
            </a:r>
          </a:p>
          <a:p>
            <a:r>
              <a:rPr lang="en-US" dirty="0"/>
              <a:t>Crossing Opdc heterozygous mutants and analyzing offspring</a:t>
            </a:r>
          </a:p>
          <a:p>
            <a:r>
              <a:rPr lang="en-US" dirty="0"/>
              <a:t>DNA binding properties using bandshift analysis</a:t>
            </a:r>
          </a:p>
          <a:p>
            <a:r>
              <a:rPr lang="en-US" dirty="0" smtClean="0"/>
              <a:t>Transactivation of luciferase reporter gene under Pax2 target sequence using CMV </a:t>
            </a:r>
            <a:r>
              <a:rPr lang="en-US" dirty="0"/>
              <a:t>constructs transfected into NIH3 fibroblast </a:t>
            </a:r>
            <a:r>
              <a:rPr lang="en-US" dirty="0" smtClean="0"/>
              <a:t>cells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Opdc shows considerably less transactivation compared 	to WT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Measuring transcription of downstream genes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Transcription levels of Wt1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858000" cy="556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Transcription levels of </a:t>
            </a:r>
            <a:r>
              <a:rPr lang="en-US" dirty="0" smtClean="0">
                <a:solidFill>
                  <a:srgbClr val="FFC000"/>
                </a:solidFill>
              </a:rPr>
              <a:t>Ret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583117" cy="53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Experiments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position and type of mutation</a:t>
            </a:r>
          </a:p>
          <a:p>
            <a:r>
              <a:rPr lang="en-US" dirty="0"/>
              <a:t>Cross Opdc mutant into C57BL/6J and C3H</a:t>
            </a:r>
          </a:p>
          <a:p>
            <a:r>
              <a:rPr lang="en-US" dirty="0"/>
              <a:t>Crossing Opdc heterozygous mutants and analyzing offspring</a:t>
            </a:r>
          </a:p>
          <a:p>
            <a:r>
              <a:rPr lang="en-US" dirty="0"/>
              <a:t>DNA binding properties using bandshift analysis</a:t>
            </a:r>
          </a:p>
          <a:p>
            <a:r>
              <a:rPr lang="en-US" dirty="0"/>
              <a:t>Transactivation of luciferase reporter gene under Pax2 target sequence using CMV constructs transfected into NIH3 fibroblast cells</a:t>
            </a:r>
          </a:p>
          <a:p>
            <a:r>
              <a:rPr lang="en-US" dirty="0" smtClean="0"/>
              <a:t>Measuring </a:t>
            </a:r>
            <a:r>
              <a:rPr lang="en-US" dirty="0"/>
              <a:t>transcription of downstream </a:t>
            </a:r>
            <a:r>
              <a:rPr lang="en-US" dirty="0" smtClean="0"/>
              <a:t>genes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 sig difference between WT and mutant in transcript 	levels of target genes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Conclusion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Milder than loss of function phenotypes were observed in the Opdc mutation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The mutant Pax2 protein is still able to bind target DNA and transactivate reporter genes but with reduced efficiency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Genetic background effects cause different phenotypes in mice and humans- modifier genes which affect penetrance, dominance and expressivity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Pax2 could be a candidate gene for colobomas without renal defects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chyw01\Desktop\800px-Protein_PAX2_PDB_1k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Pax2 (Paired Box 2)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Member of PAX family of transcription factors (9)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Conserved DNA-binding paired box domain, 11 exons, 417aa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2 structurally independent subdomains each with 3 </a:t>
            </a:r>
            <a:r>
              <a:rPr lang="el-GR" sz="2800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800" dirty="0" smtClean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lang="en-US" sz="28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helices</a:t>
            </a:r>
          </a:p>
          <a:p>
            <a:pPr marL="0" indent="0">
              <a:buNone/>
            </a:pPr>
            <a:endParaRPr lang="en-US" dirty="0" smtClean="0">
              <a:latin typeface="Tw Cen MT" pitchFamily="34" charset="0"/>
              <a:cs typeface="Calibri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Future Research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Identification of modifier genes would help shed light on why there are differences in phenotypes in different strains- their mechanisms would also be informative, gene targeting…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Pax2 and Pax6 interact warranting a screening of patients with coloboma defects but no Pax2 mutations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Pax2 may be a good candidate gene for screening patients with coloboma defects alone- results in this paper showed a pax2 mutation without apparent renal defects</a:t>
            </a:r>
          </a:p>
        </p:txBody>
      </p:sp>
    </p:spTree>
    <p:extLst>
      <p:ext uri="{BB962C8B-B14F-4D97-AF65-F5344CB8AC3E}">
        <p14:creationId xmlns:p14="http://schemas.microsoft.com/office/powerpoint/2010/main" val="12653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Critique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Loss of function mutation images would have been useful for comparison with Opdc mutants-instead of simply mentioning that there are </a:t>
            </a:r>
            <a:r>
              <a:rPr lang="en-US" dirty="0" smtClean="0">
                <a:solidFill>
                  <a:srgbClr val="FFC000"/>
                </a:solidFill>
              </a:rPr>
              <a:t>similarities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Activation by CMV construct alone was not addressed though mentioned and </a:t>
            </a:r>
            <a:r>
              <a:rPr lang="en-US" dirty="0" smtClean="0">
                <a:solidFill>
                  <a:srgbClr val="FFC000"/>
                </a:solidFill>
              </a:rPr>
              <a:t>considered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Relative RNA increase with a loss of function mutation </a:t>
            </a:r>
            <a:r>
              <a:rPr lang="en-US" b="1" dirty="0">
                <a:solidFill>
                  <a:srgbClr val="FFC000"/>
                </a:solidFill>
              </a:rPr>
              <a:t>seemed</a:t>
            </a:r>
            <a:r>
              <a:rPr lang="en-US" dirty="0">
                <a:solidFill>
                  <a:srgbClr val="FFC000"/>
                </a:solidFill>
              </a:rPr>
              <a:t> relatively high and counter to previous </a:t>
            </a:r>
            <a:r>
              <a:rPr lang="en-US" dirty="0" smtClean="0">
                <a:solidFill>
                  <a:srgbClr val="FFC000"/>
                </a:solidFill>
              </a:rPr>
              <a:t>results Fig 5B and 6A- no explanation given for counter </a:t>
            </a:r>
            <a:r>
              <a:rPr lang="en-US" dirty="0" smtClean="0">
                <a:solidFill>
                  <a:srgbClr val="FFC000"/>
                </a:solidFill>
              </a:rPr>
              <a:t>results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Units for glomeruli count not provided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Questions?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Pax2 roles and mutation effects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Critical roles in eye, CNS and urogenital development. Possible role in kidney </a:t>
            </a: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development</a:t>
            </a:r>
          </a:p>
          <a:p>
            <a:pPr marL="0" indent="0">
              <a:buNone/>
            </a:pPr>
            <a:endParaRPr lang="en-US" sz="3000" dirty="0" smtClean="0">
              <a:solidFill>
                <a:srgbClr val="FFC000"/>
              </a:solidFill>
              <a:latin typeface="Tw Cen MT" pitchFamily="34" charset="0"/>
              <a:cs typeface="Calibri"/>
            </a:endParaRPr>
          </a:p>
          <a:p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Mutations are usually loss of function mutations</a:t>
            </a:r>
          </a:p>
          <a:p>
            <a:pPr marL="0" indent="0">
              <a:buNone/>
            </a:pPr>
            <a:endParaRPr lang="en-US" sz="3000" dirty="0">
              <a:solidFill>
                <a:srgbClr val="FFC000"/>
              </a:solidFill>
              <a:latin typeface="Tw Cen MT" pitchFamily="34" charset="0"/>
              <a:cs typeface="Calibri"/>
            </a:endParaRPr>
          </a:p>
          <a:p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Defects in heterozygotes </a:t>
            </a:r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include</a:t>
            </a: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 	1. renal </a:t>
            </a:r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hypoplasia </a:t>
            </a:r>
            <a:endParaRPr lang="en-US" sz="3000" dirty="0" smtClean="0">
              <a:solidFill>
                <a:srgbClr val="FFC000"/>
              </a:solidFill>
              <a:latin typeface="Tw Cen MT" pitchFamily="34" charset="0"/>
              <a:cs typeface="Calibri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	</a:t>
            </a: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2</a:t>
            </a:r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.</a:t>
            </a: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 optic disc colobomas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	</a:t>
            </a: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4. cerebellar malformation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	</a:t>
            </a: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5.  </a:t>
            </a:r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inner ear </a:t>
            </a: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defects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	</a:t>
            </a: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6. significant degree of lethality</a:t>
            </a:r>
          </a:p>
          <a:p>
            <a:pPr marL="0" indent="0">
              <a:buNone/>
            </a:pPr>
            <a:endParaRPr lang="en-US" sz="3000" dirty="0" smtClean="0">
              <a:solidFill>
                <a:srgbClr val="FFC000"/>
              </a:solidFill>
              <a:latin typeface="Tw Cen MT" pitchFamily="34" charset="0"/>
              <a:cs typeface="Calibri"/>
            </a:endParaRPr>
          </a:p>
          <a:p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Homozygotes </a:t>
            </a:r>
            <a:r>
              <a:rPr lang="en-US" sz="3000" dirty="0" smtClean="0">
                <a:solidFill>
                  <a:srgbClr val="FFC000"/>
                </a:solidFill>
                <a:latin typeface="Tw Cen MT" pitchFamily="34" charset="0"/>
                <a:cs typeface="Calibri"/>
              </a:rPr>
              <a:t>die </a:t>
            </a:r>
            <a:r>
              <a:rPr lang="en-US" sz="3000" dirty="0">
                <a:solidFill>
                  <a:srgbClr val="FFC000"/>
                </a:solidFill>
                <a:latin typeface="Tw Cen MT" pitchFamily="34" charset="0"/>
                <a:cs typeface="Calibri"/>
              </a:rPr>
              <a:t>from renal agenesis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  <a:latin typeface="Tw Cen MT" pitchFamily="34" charset="0"/>
              <a:cs typeface="Calibri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  <a:latin typeface="Tw Cen MT" pitchFamily="34" charset="0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Opdc Missense </a:t>
            </a:r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 smtClean="0">
                <a:solidFill>
                  <a:srgbClr val="FFC000"/>
                </a:solidFill>
              </a:rPr>
              <a:t>utation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Induced point mutation with ENU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Missense mutation- I40T ( T-to-C transition)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Located in first </a:t>
            </a:r>
            <a:r>
              <a:rPr lang="en-US" sz="3200" dirty="0">
                <a:solidFill>
                  <a:srgbClr val="FFC000"/>
                </a:solidFill>
              </a:rPr>
              <a:t>helix(arrow</a:t>
            </a:r>
            <a:r>
              <a:rPr lang="en-US" sz="3200" dirty="0" smtClean="0">
                <a:solidFill>
                  <a:srgbClr val="FFC000"/>
                </a:solidFill>
              </a:rPr>
              <a:t>) of exon 2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4352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5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Steps in characterization</a:t>
            </a:r>
            <a:endParaRPr lang="en-US" sz="4400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2427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3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Steps in </a:t>
            </a:r>
            <a:r>
              <a:rPr lang="en-US" sz="4400" dirty="0" smtClean="0">
                <a:solidFill>
                  <a:srgbClr val="FFC000"/>
                </a:solidFill>
              </a:rPr>
              <a:t>characterization</a:t>
            </a:r>
            <a:endParaRPr lang="en-US" sz="4400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5386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92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76200"/>
            <a:ext cx="5486400" cy="6049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	Identification of mutation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2133600"/>
            <a:ext cx="2377440" cy="13716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Arrow points to Ile in 1</a:t>
            </a:r>
            <a:r>
              <a:rPr lang="en-US" sz="9600" baseline="30000" dirty="0"/>
              <a:t>st</a:t>
            </a:r>
            <a:r>
              <a:rPr lang="en-US" sz="9600" dirty="0"/>
              <a:t> </a:t>
            </a:r>
            <a:r>
              <a:rPr lang="en-US" sz="9600" dirty="0" smtClean="0"/>
              <a:t>helix and doesn’t interact with DNA binding site</a:t>
            </a:r>
            <a:endParaRPr lang="en-US" sz="96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6096000" cy="554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Experiments and results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position and type of mutation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missense mutation, I40T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Cross Opdc mutant into C57BL/6J and C3H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1359</TotalTime>
  <Words>1064</Words>
  <Application>Microsoft Office PowerPoint</Application>
  <PresentationFormat>On-screen Show (4:3)</PresentationFormat>
  <Paragraphs>310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Thatch</vt:lpstr>
      <vt:lpstr>The Opdc Missense Mutation of Pax2 Has a Milder Than Loss-of Function Phenotype</vt:lpstr>
      <vt:lpstr>Outline</vt:lpstr>
      <vt:lpstr>Pax2 (Paired Box 2)</vt:lpstr>
      <vt:lpstr>Pax2 roles and mutation effects</vt:lpstr>
      <vt:lpstr>Opdc Missense Mutation</vt:lpstr>
      <vt:lpstr>Steps in characterization</vt:lpstr>
      <vt:lpstr>Steps in characterization</vt:lpstr>
      <vt:lpstr>PowerPoint Presentation</vt:lpstr>
      <vt:lpstr>Experiments and results</vt:lpstr>
      <vt:lpstr>Crossing Opdc mice with WT</vt:lpstr>
      <vt:lpstr>Crossing Opdc mice with WT</vt:lpstr>
      <vt:lpstr>Crossing Opdc mice with WT</vt:lpstr>
      <vt:lpstr>Experiments and results</vt:lpstr>
      <vt:lpstr>PowerPoint Presentation</vt:lpstr>
      <vt:lpstr>Phenotype- crossing Pax2 Opdc/+  Semicircular canals</vt:lpstr>
      <vt:lpstr>Phenotype- crossing Pax2 Opdc/+  optic disc</vt:lpstr>
      <vt:lpstr>Phenotype- crossing Pax2 Opdc/+  cerebellum formation</vt:lpstr>
      <vt:lpstr>Experiments and results</vt:lpstr>
      <vt:lpstr>DNA binding properties Pax2Con and e5</vt:lpstr>
      <vt:lpstr>DNA binding properties</vt:lpstr>
      <vt:lpstr>Experiments and results</vt:lpstr>
      <vt:lpstr>Transactivation of reporter gene with PRS4</vt:lpstr>
      <vt:lpstr>Transactivation of reporter gene with RET680</vt:lpstr>
      <vt:lpstr>Transactivation of reporter gene with Pou3f3</vt:lpstr>
      <vt:lpstr>Experiments and results</vt:lpstr>
      <vt:lpstr>Transcription levels of Wt1</vt:lpstr>
      <vt:lpstr>Transcription levels of Ret</vt:lpstr>
      <vt:lpstr>Experiments and results</vt:lpstr>
      <vt:lpstr>Conclusion</vt:lpstr>
      <vt:lpstr>Future Research</vt:lpstr>
      <vt:lpstr>Critique</vt:lpstr>
      <vt:lpstr>Questions?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Gicheru</dc:creator>
  <cp:lastModifiedBy>Yvonne Gicheru</cp:lastModifiedBy>
  <cp:revision>143</cp:revision>
  <dcterms:created xsi:type="dcterms:W3CDTF">2011-11-30T02:43:17Z</dcterms:created>
  <dcterms:modified xsi:type="dcterms:W3CDTF">2011-12-05T15:50:59Z</dcterms:modified>
</cp:coreProperties>
</file>